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88" r:id="rId2"/>
    <p:sldId id="276" r:id="rId3"/>
    <p:sldId id="278" r:id="rId4"/>
    <p:sldId id="279" r:id="rId5"/>
    <p:sldId id="280" r:id="rId6"/>
    <p:sldId id="281" r:id="rId7"/>
    <p:sldId id="282" r:id="rId8"/>
    <p:sldId id="283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 Yeomans" initials="FY" lastIdx="0" clrIdx="0">
    <p:extLst>
      <p:ext uri="{19B8F6BF-5375-455C-9EA6-DF929625EA0E}">
        <p15:presenceInfo xmlns:p15="http://schemas.microsoft.com/office/powerpoint/2012/main" userId="S-1-5-21-2487726663-2905633229-874407919-2981" providerId="AD"/>
      </p:ext>
    </p:extLst>
  </p:cmAuthor>
  <p:cmAuthor id="2" name="Angus Spiers" initials="AS" lastIdx="1" clrIdx="1">
    <p:extLst>
      <p:ext uri="{19B8F6BF-5375-455C-9EA6-DF929625EA0E}">
        <p15:presenceInfo xmlns:p15="http://schemas.microsoft.com/office/powerpoint/2012/main" userId="S-1-5-21-2487726663-2905633229-874407919-9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CE474-92FD-4547-886C-573C9F58D596}" type="datetimeFigureOut">
              <a:rPr lang="en-GB" smtClean="0"/>
              <a:t>27/07/2017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5016-010B-433D-9F91-88A4A7CD92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592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539E4-4DB4-4B3A-A936-0E725F41BCD1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729780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E4C58-0E8C-44EF-88F5-6C35421CCC5A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368939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7BE1D-DDE0-4F1D-A11E-3971D0E3EC6D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921680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DD77E-E2EC-433A-94FB-4FD71CA6F46E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383172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17C0-1004-4841-975C-0C26275A125A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187155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5E17-C72E-462A-B297-14EC714FFDFD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04790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2214E-DF3C-413F-AD63-FEE156E9FD13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092165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8F940-1AB3-49C1-B769-9456F0A107A3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4563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1F97-E4AB-4C5A-BA6A-8D82C028B278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429866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E95E-4619-4E6B-8A2C-FAC2E1CE07E7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525272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DA45-762A-46DA-9E1F-0134BE4E90D1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981481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D7DC-1573-4325-9244-9C210D171FA7}" type="datetime1">
              <a:rPr lang="en-GB" smtClean="0"/>
              <a:t>27/07/2017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D3D59-A131-4A4A-AC5D-E323D8F1F82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399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250" y="295886"/>
            <a:ext cx="2713499" cy="237353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3999" y="3688862"/>
            <a:ext cx="9144000" cy="1854427"/>
          </a:xfrm>
        </p:spPr>
        <p:txBody>
          <a:bodyPr>
            <a:noAutofit/>
          </a:bodyPr>
          <a:lstStyle/>
          <a:p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5000" b="1" dirty="0">
                <a:solidFill>
                  <a:schemeClr val="accent5">
                    <a:lumMod val="50000"/>
                  </a:schemeClr>
                </a:solidFill>
              </a:rPr>
              <a:t>i2i Convening – Geneva June 2017</a:t>
            </a: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4000" b="1" dirty="0">
                <a:solidFill>
                  <a:schemeClr val="accent5">
                    <a:lumMod val="50000"/>
                  </a:schemeClr>
                </a:solidFill>
              </a:rPr>
              <a:t>Findings from the Post Convening Survey</a:t>
            </a:r>
          </a:p>
        </p:txBody>
      </p:sp>
    </p:spTree>
    <p:extLst>
      <p:ext uri="{BB962C8B-B14F-4D97-AF65-F5344CB8AC3E}">
        <p14:creationId xmlns:p14="http://schemas.microsoft.com/office/powerpoint/2010/main" val="2817423004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Overall, how would you rate the i2i convening?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561" y="2176215"/>
            <a:ext cx="5899639" cy="4180131"/>
          </a:xfrm>
        </p:spPr>
        <p:txBody>
          <a:bodyPr>
            <a:normAutofit/>
          </a:bodyPr>
          <a:lstStyle/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/>
          </a:p>
          <a:p>
            <a:pPr marL="457200" lvl="2" indent="0" defTabSz="913297" fontAlgn="base">
              <a:buClr>
                <a:srgbClr val="063C61"/>
              </a:buClr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2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8983" y="2313416"/>
            <a:ext cx="5183188" cy="25512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445631" y="2294085"/>
            <a:ext cx="5662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8610600" y="2147277"/>
            <a:ext cx="1652954" cy="158261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73 invites</a:t>
            </a:r>
          </a:p>
        </p:txBody>
      </p:sp>
      <p:sp>
        <p:nvSpPr>
          <p:cNvPr id="19" name="Oval 18"/>
          <p:cNvSpPr/>
          <p:nvPr/>
        </p:nvSpPr>
        <p:spPr>
          <a:xfrm>
            <a:off x="7817157" y="3407326"/>
            <a:ext cx="1697284" cy="165270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49 responses</a:t>
            </a:r>
          </a:p>
        </p:txBody>
      </p:sp>
      <p:sp>
        <p:nvSpPr>
          <p:cNvPr id="20" name="Oval 19"/>
          <p:cNvSpPr/>
          <p:nvPr/>
        </p:nvSpPr>
        <p:spPr>
          <a:xfrm>
            <a:off x="9400377" y="3445025"/>
            <a:ext cx="1656620" cy="1598095"/>
          </a:xfrm>
          <a:prstGeom prst="ellipse">
            <a:avLst/>
          </a:prstGeom>
        </p:spPr>
        <p:style>
          <a:lnRef idx="2">
            <a:schemeClr val="accent5"/>
          </a:lnRef>
          <a:fillRef idx="1001">
            <a:schemeClr val="dk2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66% response rate</a:t>
            </a:r>
          </a:p>
        </p:txBody>
      </p:sp>
    </p:spTree>
    <p:extLst>
      <p:ext uri="{BB962C8B-B14F-4D97-AF65-F5344CB8AC3E}">
        <p14:creationId xmlns:p14="http://schemas.microsoft.com/office/powerpoint/2010/main" val="2333407362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How would you rate the preparation and communication leading up to the convening?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561" y="2176215"/>
            <a:ext cx="5899639" cy="4180131"/>
          </a:xfrm>
        </p:spPr>
        <p:txBody>
          <a:bodyPr>
            <a:normAutofit/>
          </a:bodyPr>
          <a:lstStyle/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/>
          </a:p>
          <a:p>
            <a:pPr marL="457200" lvl="2" indent="0" defTabSz="913297" fontAlgn="base">
              <a:buClr>
                <a:srgbClr val="063C61"/>
              </a:buClr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3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191" y="1997891"/>
            <a:ext cx="6806661" cy="3151676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445912" y="1819880"/>
            <a:ext cx="3521156" cy="3507698"/>
          </a:xfrm>
          <a:prstGeom prst="ellipse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Majority of Attendees felt Pre-Conference communication was Very Good or Good</a:t>
            </a:r>
          </a:p>
        </p:txBody>
      </p:sp>
    </p:spTree>
    <p:extLst>
      <p:ext uri="{BB962C8B-B14F-4D97-AF65-F5344CB8AC3E}">
        <p14:creationId xmlns:p14="http://schemas.microsoft.com/office/powerpoint/2010/main" val="1976069466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How would you rate the sessions?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561" y="2176215"/>
            <a:ext cx="5899639" cy="4180131"/>
          </a:xfrm>
        </p:spPr>
        <p:txBody>
          <a:bodyPr>
            <a:normAutofit/>
          </a:bodyPr>
          <a:lstStyle/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/>
          </a:p>
          <a:p>
            <a:pPr marL="457200" lvl="2" indent="0" defTabSz="913297" fontAlgn="base">
              <a:buClr>
                <a:srgbClr val="063C61"/>
              </a:buClr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4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91035" y="1819880"/>
            <a:ext cx="3521156" cy="3507698"/>
          </a:xfrm>
          <a:prstGeom prst="ellipse">
            <a:avLst/>
          </a:prstGeom>
          <a:solidFill>
            <a:schemeClr val="accent6"/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Majority of sessions rated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Very Good or Good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0664" y="1819880"/>
            <a:ext cx="6471152" cy="445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39603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Which workstream breakout session did you attend?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561" y="2176215"/>
            <a:ext cx="5899639" cy="4180131"/>
          </a:xfrm>
        </p:spPr>
        <p:txBody>
          <a:bodyPr>
            <a:normAutofit/>
          </a:bodyPr>
          <a:lstStyle/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/>
          </a:p>
          <a:p>
            <a:pPr marL="457200" lvl="2" indent="0" defTabSz="913297" fontAlgn="base">
              <a:buClr>
                <a:srgbClr val="063C61"/>
              </a:buClr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5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308" y="1667083"/>
            <a:ext cx="7139354" cy="4332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56896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How would you rate the session materials provided?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561" y="2176215"/>
            <a:ext cx="5899639" cy="4180131"/>
          </a:xfrm>
        </p:spPr>
        <p:txBody>
          <a:bodyPr>
            <a:normAutofit/>
          </a:bodyPr>
          <a:lstStyle/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/>
          </a:p>
          <a:p>
            <a:pPr marL="457200" lvl="2" indent="0" defTabSz="913297" fontAlgn="base">
              <a:buClr>
                <a:srgbClr val="063C61"/>
              </a:buClr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61" y="2063894"/>
            <a:ext cx="5391105" cy="39361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6079" y="2063894"/>
            <a:ext cx="5340908" cy="40490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51792" y="1459523"/>
            <a:ext cx="483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Pre-Convening Materials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38648" y="1522893"/>
            <a:ext cx="4835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Post-Convening Materials</a:t>
            </a:r>
          </a:p>
        </p:txBody>
      </p:sp>
    </p:spTree>
    <p:extLst>
      <p:ext uri="{BB962C8B-B14F-4D97-AF65-F5344CB8AC3E}">
        <p14:creationId xmlns:p14="http://schemas.microsoft.com/office/powerpoint/2010/main" val="3564832492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How would you rate the length and format of the convening?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561" y="2176215"/>
            <a:ext cx="5899639" cy="4180131"/>
          </a:xfrm>
        </p:spPr>
        <p:txBody>
          <a:bodyPr>
            <a:normAutofit/>
          </a:bodyPr>
          <a:lstStyle/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/>
          </a:p>
          <a:p>
            <a:pPr marL="457200" lvl="2" indent="0" defTabSz="913297" fontAlgn="base">
              <a:buClr>
                <a:srgbClr val="063C61"/>
              </a:buClr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7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61" y="1819880"/>
            <a:ext cx="8085020" cy="370346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8540262" y="2172278"/>
            <a:ext cx="1656620" cy="1598095"/>
          </a:xfrm>
          <a:prstGeom prst="ellipse">
            <a:avLst/>
          </a:prstGeom>
        </p:spPr>
        <p:style>
          <a:lnRef idx="2">
            <a:schemeClr val="accent5"/>
          </a:lnRef>
          <a:fillRef idx="1001">
            <a:schemeClr val="dk2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Convening was 1.5 days long</a:t>
            </a:r>
          </a:p>
        </p:txBody>
      </p:sp>
      <p:sp>
        <p:nvSpPr>
          <p:cNvPr id="15" name="Oval 14"/>
          <p:cNvSpPr/>
          <p:nvPr/>
        </p:nvSpPr>
        <p:spPr>
          <a:xfrm>
            <a:off x="9424773" y="3408028"/>
            <a:ext cx="1909580" cy="184097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It was split between full plenary and breakout sessions</a:t>
            </a:r>
          </a:p>
        </p:txBody>
      </p:sp>
    </p:spTree>
    <p:extLst>
      <p:ext uri="{BB962C8B-B14F-4D97-AF65-F5344CB8AC3E}">
        <p14:creationId xmlns:p14="http://schemas.microsoft.com/office/powerpoint/2010/main" val="2787798996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1" y="365126"/>
            <a:ext cx="10473537" cy="97414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50000"/>
                  </a:schemeClr>
                </a:solidFill>
              </a:rPr>
              <a:t>What should i2i consider doing differently next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72561" y="1711569"/>
            <a:ext cx="11649807" cy="4446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</a:rPr>
              <a:t>Key responses from stakeholders:</a:t>
            </a:r>
          </a:p>
          <a:p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Need more global country level participation</a:t>
            </a:r>
          </a:p>
          <a:p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More discussion time with WHO</a:t>
            </a:r>
          </a:p>
          <a:p>
            <a:pPr marL="0" indent="0">
              <a:buNone/>
            </a:pP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Presentation from VCAG</a:t>
            </a:r>
          </a:p>
          <a:p>
            <a:pPr marL="0" indent="0">
              <a:buNone/>
            </a:pP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Be clearer on what will happen next</a:t>
            </a:r>
          </a:p>
          <a:p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Do cross </a:t>
            </a:r>
            <a:r>
              <a:rPr lang="en-GB" sz="1600" dirty="0" err="1">
                <a:solidFill>
                  <a:schemeClr val="accent1">
                    <a:lumMod val="50000"/>
                  </a:schemeClr>
                </a:solidFill>
              </a:rPr>
              <a:t>workstream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</a:rPr>
              <a:t> meetings based on shared issues</a:t>
            </a:r>
          </a:p>
          <a:p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dirty="0"/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GB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/>
          </a:p>
          <a:p>
            <a:pPr marL="457200" lvl="2" indent="0" defTabSz="913297" fontAlgn="base">
              <a:buClr>
                <a:srgbClr val="063C61"/>
              </a:buClr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68254" lvl="2" indent="-111054" defTabSz="913297" fontAlgn="base">
              <a:buClr>
                <a:srgbClr val="063C61"/>
              </a:buClr>
              <a:buFont typeface="Wingdings" panose="05000000000000000000" pitchFamily="2" charset="2"/>
              <a:buChar char="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D3D59-A131-4A4A-AC5D-E323D8F1F823}" type="slidenum">
              <a:rPr lang="en-GB" smtClean="0"/>
              <a:t>8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6098" y="148104"/>
            <a:ext cx="1361779" cy="1191169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838200" y="1339271"/>
            <a:ext cx="313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2561" y="1339271"/>
            <a:ext cx="11649807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72561" y="6356348"/>
            <a:ext cx="11649807" cy="8792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033142"/>
      </p:ext>
    </p:extLst>
  </p:cSld>
  <p:clrMapOvr>
    <a:masterClrMapping/>
  </p:clrMapOvr>
  <p:transition>
    <p:pull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2I Powerpoint Template" id="{74EF9D3A-7A70-4AB7-826A-7C6B935311AF}" vid="{87FD9E55-9579-41BD-911B-27191D4B1A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I2I Powerpoint Template</Template>
  <TotalTime>3780</TotalTime>
  <Words>155</Words>
  <Application>Microsoft Office PowerPoint</Application>
  <PresentationFormat>Widescreen</PresentationFormat>
  <Paragraphs>93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 i2i Convening – Geneva June 2017  Findings from the Post Convening Survey</vt:lpstr>
      <vt:lpstr>Overall, how would you rate the i2i convening?</vt:lpstr>
      <vt:lpstr>How would you rate the preparation and communication leading up to the convening?</vt:lpstr>
      <vt:lpstr>How would you rate the sessions?</vt:lpstr>
      <vt:lpstr>Which workstream breakout session did you attend?</vt:lpstr>
      <vt:lpstr>How would you rate the session materials provided?</vt:lpstr>
      <vt:lpstr>How would you rate the length and format of the convening?</vt:lpstr>
      <vt:lpstr>What should i2i consider doing differently next time?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Workstream Update: GLP Site Accreditation</dc:title>
  <dc:creator>Fred Yeomans</dc:creator>
  <cp:lastModifiedBy>Fred Yeomans</cp:lastModifiedBy>
  <cp:revision>105</cp:revision>
  <cp:lastPrinted>2017-07-25T08:53:18Z</cp:lastPrinted>
  <dcterms:created xsi:type="dcterms:W3CDTF">2017-07-20T08:55:41Z</dcterms:created>
  <dcterms:modified xsi:type="dcterms:W3CDTF">2017-07-27T14:08:01Z</dcterms:modified>
</cp:coreProperties>
</file>